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EAF9A-CC7F-4EA4-87F9-F12A42EA9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Structure Algorithms</a:t>
            </a:r>
            <a:endParaRPr lang="en-I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09E96D-9854-44B2-AA6D-3AD96663EF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Section 9 – binary Search tree ( </a:t>
            </a:r>
            <a:r>
              <a:rPr lang="en-GB" dirty="0" err="1"/>
              <a:t>Bst</a:t>
            </a:r>
            <a:r>
              <a:rPr lang="en-GB" dirty="0"/>
              <a:t> 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29059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8929B-89E1-4404-98B5-0A8AB80E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&amp; Space Complexity - Searching a node in BST</a:t>
            </a:r>
            <a:endParaRPr lang="en-IE" sz="24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759FC3C-9B1C-4819-850F-0EF02F17AB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8548" y="2603500"/>
            <a:ext cx="417921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67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8929B-89E1-4404-98B5-0A8AB80E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Traversal of BST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7192FA2-A383-430C-A70F-77F7AAED0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The 4 techniques to traverse a BST is exactly the same used to traverse Binary Tree.</a:t>
            </a:r>
          </a:p>
          <a:p>
            <a:endParaRPr lang="en-GB" dirty="0"/>
          </a:p>
          <a:p>
            <a:r>
              <a:rPr lang="en-GB" dirty="0"/>
              <a:t>Depth First Search</a:t>
            </a:r>
          </a:p>
          <a:p>
            <a:pPr lvl="1"/>
            <a:r>
              <a:rPr lang="en-GB" dirty="0" err="1"/>
              <a:t>PreOrder</a:t>
            </a:r>
            <a:r>
              <a:rPr lang="en-GB" dirty="0"/>
              <a:t> Traversal</a:t>
            </a:r>
          </a:p>
          <a:p>
            <a:pPr lvl="1"/>
            <a:r>
              <a:rPr lang="en-GB" dirty="0" err="1"/>
              <a:t>InOrder</a:t>
            </a:r>
            <a:r>
              <a:rPr lang="en-GB" dirty="0"/>
              <a:t> Traversal</a:t>
            </a:r>
          </a:p>
          <a:p>
            <a:pPr lvl="1"/>
            <a:r>
              <a:rPr lang="en-GB" dirty="0" err="1"/>
              <a:t>PostOrder</a:t>
            </a:r>
            <a:r>
              <a:rPr lang="en-GB" dirty="0"/>
              <a:t> Traversal</a:t>
            </a:r>
          </a:p>
          <a:p>
            <a:endParaRPr lang="en-GB" dirty="0"/>
          </a:p>
          <a:p>
            <a:r>
              <a:rPr lang="en-GB" dirty="0"/>
              <a:t>Breadth First Search</a:t>
            </a:r>
          </a:p>
          <a:p>
            <a:pPr lvl="1"/>
            <a:r>
              <a:rPr lang="en-GB" dirty="0" err="1"/>
              <a:t>LevelOrder</a:t>
            </a:r>
            <a:r>
              <a:rPr lang="en-GB" dirty="0"/>
              <a:t> Traversal</a:t>
            </a:r>
            <a:endParaRPr lang="en-IE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7820A07-5C8A-4751-9049-748F22576F3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62962" y="2603500"/>
            <a:ext cx="4115914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96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8929B-89E1-4404-98B5-0A8AB80E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Algorithm – Pre-Order Traversal of BST</a:t>
            </a:r>
            <a:endParaRPr lang="en-IE" sz="24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A1D55C9-D3AC-4A20-BC96-1E224D571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339" y="2603500"/>
            <a:ext cx="8755634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96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8929B-89E1-4404-98B5-0A8AB80E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&amp; Space Complexity – Pre-Order Traversal of BST</a:t>
            </a:r>
            <a:endParaRPr lang="en-IE" sz="24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D4118D6-2CD3-48E1-9E0F-287DAECCA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3934" y="2603500"/>
            <a:ext cx="4588444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89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8929B-89E1-4404-98B5-0A8AB80E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Algorithm – ‘</a:t>
            </a:r>
            <a:r>
              <a:rPr lang="en-GB" sz="2400" dirty="0" err="1"/>
              <a:t>InOrder</a:t>
            </a:r>
            <a:r>
              <a:rPr lang="en-GB" sz="2400" dirty="0"/>
              <a:t> Traversal’ of BST</a:t>
            </a:r>
            <a:endParaRPr lang="en-IE" sz="24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9A53ADB-04FA-4C84-BCCB-13EEDC742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2114" y="2603500"/>
            <a:ext cx="7512085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7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DAD2F-CCED-47B4-9655-28F99A73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Time &amp; Space Complexity – ‘</a:t>
            </a:r>
            <a:r>
              <a:rPr lang="en-GB" sz="2800" dirty="0" err="1"/>
              <a:t>InOrder</a:t>
            </a:r>
            <a:r>
              <a:rPr lang="en-GB" sz="2800" dirty="0"/>
              <a:t> Traversal’ of BST</a:t>
            </a:r>
            <a:endParaRPr lang="en-IE" sz="28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0058B02-5532-4D07-B278-6CFD30B4BA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9878" y="2603500"/>
            <a:ext cx="445655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326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DAD2F-CCED-47B4-9655-28F99A73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Algorithm – ‘</a:t>
            </a:r>
            <a:r>
              <a:rPr lang="en-GB" sz="2800" dirty="0" err="1"/>
              <a:t>PostOrder</a:t>
            </a:r>
            <a:r>
              <a:rPr lang="en-GB" sz="2800" dirty="0"/>
              <a:t> Traversal’ of BST</a:t>
            </a:r>
            <a:endParaRPr lang="en-IE" sz="28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AB712E5-E3BF-4703-9B06-8B43CD7C0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5733" y="2603500"/>
            <a:ext cx="866484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0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DAD2F-CCED-47B4-9655-28F99A73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Time &amp; Space Complexity – ‘</a:t>
            </a:r>
            <a:r>
              <a:rPr lang="en-GB" sz="2800" dirty="0" err="1"/>
              <a:t>PostOrder</a:t>
            </a:r>
            <a:r>
              <a:rPr lang="en-GB" sz="2800" dirty="0"/>
              <a:t> Traversal’ of BST</a:t>
            </a:r>
            <a:endParaRPr lang="en-IE" sz="28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888C34F-4F08-462C-8308-6E2CCA830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0385" y="2603500"/>
            <a:ext cx="4235543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061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DAD2F-CCED-47B4-9655-28F99A73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Algorithm – ‘Level Order Traversal’ of BST</a:t>
            </a:r>
            <a:endParaRPr lang="en-IE" sz="28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9295296-695B-49D7-BE05-54702677F1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832" y="2603500"/>
            <a:ext cx="8750649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00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DAD2F-CCED-47B4-9655-28F99A73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Time &amp; Space Complexity – ‘Level Order Traversal’ of BST</a:t>
            </a:r>
            <a:endParaRPr lang="en-IE" sz="28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B1191B7-4E55-4CFE-A475-6085D1331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6847" y="2603500"/>
            <a:ext cx="4982618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53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8929B-89E1-4404-98B5-0A8AB80E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Binary Search Tree (BST)</a:t>
            </a:r>
            <a:br>
              <a:rPr lang="en-IE" dirty="0"/>
            </a:br>
            <a:r>
              <a:rPr lang="en-GB" dirty="0"/>
              <a:t>What is Binary Search Tree?</a:t>
            </a:r>
            <a:endParaRPr lang="en-I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F57B15-49E2-4C9A-8E82-A5511A0A3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Basically Binary Search Tree is a Binary Tree.</a:t>
            </a:r>
          </a:p>
          <a:p>
            <a:r>
              <a:rPr lang="en-GB" dirty="0"/>
              <a:t>Binary Search Tree (BST) is a Binary Tree in which all the nodes follows the bellow-mentioned properties:</a:t>
            </a:r>
          </a:p>
          <a:p>
            <a:pPr lvl="1"/>
            <a:r>
              <a:rPr lang="en-GB" dirty="0"/>
              <a:t>The left sub-tree of a node has a key less than or equal to its parent node's key.</a:t>
            </a:r>
          </a:p>
          <a:p>
            <a:pPr lvl="1"/>
            <a:r>
              <a:rPr lang="en-GB" dirty="0"/>
              <a:t>The right sub-tree of a node has a key greater than to its parent node's key.</a:t>
            </a:r>
          </a:p>
          <a:p>
            <a:r>
              <a:rPr lang="en-GB" dirty="0"/>
              <a:t>Sample BST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03045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DAD2F-CCED-47B4-9655-28F99A73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Inserting a node in BST</a:t>
            </a:r>
            <a:endParaRPr lang="en-IE" sz="2800" dirty="0"/>
          </a:p>
        </p:txBody>
      </p:sp>
      <p:sp>
        <p:nvSpPr>
          <p:cNvPr id="11" name="Espaço Reservado para Conteúdo 10">
            <a:extLst>
              <a:ext uri="{FF2B5EF4-FFF2-40B4-BE49-F238E27FC236}">
                <a16:creationId xmlns:a16="http://schemas.microsoft.com/office/drawing/2014/main" id="{BE7AAF6D-C30E-420A-9598-4B5E76A174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Cases:</a:t>
            </a:r>
          </a:p>
          <a:p>
            <a:pPr>
              <a:buFont typeface="+mj-lt"/>
              <a:buAutoNum type="arabicPeriod"/>
            </a:pPr>
            <a:r>
              <a:rPr lang="en-GB" dirty="0"/>
              <a:t>BST is Blank</a:t>
            </a:r>
          </a:p>
          <a:p>
            <a:pPr>
              <a:buFont typeface="+mj-lt"/>
              <a:buAutoNum type="arabicPeriod"/>
            </a:pPr>
            <a:r>
              <a:rPr lang="en-GB" dirty="0"/>
              <a:t>BST is non-blank</a:t>
            </a:r>
          </a:p>
          <a:p>
            <a:endParaRPr lang="en-GB" dirty="0"/>
          </a:p>
          <a:p>
            <a:r>
              <a:rPr lang="en-GB" dirty="0"/>
              <a:t>BST is Blank - We just need to create a node and add as a Root.</a:t>
            </a:r>
            <a:endParaRPr lang="en-IE" dirty="0"/>
          </a:p>
        </p:txBody>
      </p:sp>
      <p:pic>
        <p:nvPicPr>
          <p:cNvPr id="12" name="Espaço Reservado para Conteúdo 7">
            <a:extLst>
              <a:ext uri="{FF2B5EF4-FFF2-40B4-BE49-F238E27FC236}">
                <a16:creationId xmlns:a16="http://schemas.microsoft.com/office/drawing/2014/main" id="{F7C9FAD5-A6D5-4C96-9190-AEE5DAA1F1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98748" y="2603500"/>
            <a:ext cx="304434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170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DAD2F-CCED-47B4-9655-28F99A73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Algorithm - Inserting a node in BST</a:t>
            </a:r>
            <a:endParaRPr lang="en-IE" sz="2800" dirty="0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D8146E53-B333-4EDD-A228-5ECE3E7F3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6087" y="2603500"/>
            <a:ext cx="5464138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31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DAD2F-CCED-47B4-9655-28F99A73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Time &amp; Space Complexity - Inserting a node in BST</a:t>
            </a:r>
            <a:endParaRPr lang="en-IE" sz="28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EE1E496-F911-49BC-B583-F384A851D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824" y="2603500"/>
            <a:ext cx="5432665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1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DAD2F-CCED-47B4-9655-28F99A73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Deleting a Node From BST</a:t>
            </a:r>
            <a:endParaRPr lang="en-IE" sz="28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EC02DA-EC4F-48B5-98E6-8E6B60128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Node to be deleted is leaf node</a:t>
            </a:r>
          </a:p>
          <a:p>
            <a:r>
              <a:rPr lang="en-GB" dirty="0"/>
              <a:t>Node to be deleted is having 1 child</a:t>
            </a:r>
          </a:p>
          <a:p>
            <a:r>
              <a:rPr lang="en-GB" dirty="0"/>
              <a:t>Node to be deleted has 2 children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013943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DAD2F-CCED-47B4-9655-28F99A73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Deleting a Node From BST</a:t>
            </a:r>
            <a:br>
              <a:rPr lang="en-GB" sz="2000" dirty="0"/>
            </a:br>
            <a:r>
              <a:rPr lang="en-GB" sz="2000" dirty="0"/>
              <a:t>Case#1: Node to be deleted is leaf node</a:t>
            </a:r>
            <a:br>
              <a:rPr lang="en-GB" sz="2000" dirty="0"/>
            </a:br>
            <a:endParaRPr lang="en-IE" sz="2000" dirty="0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F8942AA4-61DA-46A1-8F71-78BF4FEDC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5069" y="2603500"/>
            <a:ext cx="3546175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79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DAD2F-CCED-47B4-9655-28F99A73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Deleting a Node From BST</a:t>
            </a:r>
            <a:br>
              <a:rPr lang="en-GB" sz="2000" dirty="0"/>
            </a:br>
            <a:r>
              <a:rPr lang="en-GB" sz="2000" dirty="0"/>
              <a:t>Case#2: Node to be deleted having 1 child</a:t>
            </a:r>
            <a:br>
              <a:rPr lang="en-GB" sz="2000" dirty="0"/>
            </a:br>
            <a:endParaRPr lang="en-IE" sz="20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EA32447-6CDB-4A59-B679-81145AD46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6625" y="2603500"/>
            <a:ext cx="408306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03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DAD2F-CCED-47B4-9655-28F99A73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Deleting a Node From BST</a:t>
            </a:r>
            <a:br>
              <a:rPr lang="en-GB" sz="2000" dirty="0"/>
            </a:br>
            <a:r>
              <a:rPr lang="en-GB" sz="2000" dirty="0"/>
              <a:t>Case#3: Node to be deleted has 2 children</a:t>
            </a:r>
            <a:br>
              <a:rPr lang="en-IE" sz="2000" dirty="0"/>
            </a:br>
            <a:endParaRPr lang="en-IE" sz="2000" dirty="0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38D45F13-487F-4235-AECF-21B1C842EF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Note:</a:t>
            </a:r>
          </a:p>
          <a:p>
            <a:r>
              <a:rPr lang="en-GB" dirty="0"/>
              <a:t>Example: I want to delete the 100 node. I have to find the successor.</a:t>
            </a:r>
          </a:p>
          <a:p>
            <a:r>
              <a:rPr lang="en-GB" dirty="0"/>
              <a:t>The successor is the node 140.</a:t>
            </a:r>
          </a:p>
          <a:p>
            <a:r>
              <a:rPr lang="en-GB" dirty="0"/>
              <a:t>The successor is the least value the right subtree.</a:t>
            </a:r>
            <a:endParaRPr lang="en-IE" dirty="0"/>
          </a:p>
        </p:txBody>
      </p:sp>
      <p:pic>
        <p:nvPicPr>
          <p:cNvPr id="10" name="Espaço Reservado para Conteúdo 4">
            <a:extLst>
              <a:ext uri="{FF2B5EF4-FFF2-40B4-BE49-F238E27FC236}">
                <a16:creationId xmlns:a16="http://schemas.microsoft.com/office/drawing/2014/main" id="{754EA785-AE88-4E02-9881-7C7E89A1A7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83633" y="2603500"/>
            <a:ext cx="447457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486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DAD2F-CCED-47B4-9655-28F99A73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Deleting a Node From BST</a:t>
            </a:r>
            <a:br>
              <a:rPr lang="en-GB" sz="2000" dirty="0"/>
            </a:br>
            <a:r>
              <a:rPr lang="en-GB" sz="2000" dirty="0"/>
              <a:t>Case#3: Node to be deleted has 2 children</a:t>
            </a:r>
            <a:br>
              <a:rPr lang="en-IE" sz="2000" dirty="0"/>
            </a:br>
            <a:endParaRPr lang="en-IE" sz="2000" dirty="0"/>
          </a:p>
        </p:txBody>
      </p:sp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4893EE2C-2B3A-40B9-A972-47E396DFB9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7699" y="2603500"/>
            <a:ext cx="4546439" cy="3416300"/>
          </a:xfrm>
          <a:prstGeom prst="rect">
            <a:avLst/>
          </a:prstGeom>
        </p:spPr>
      </p:pic>
      <p:pic>
        <p:nvPicPr>
          <p:cNvPr id="13" name="Espaço Reservado para Conteúdo 4">
            <a:extLst>
              <a:ext uri="{FF2B5EF4-FFF2-40B4-BE49-F238E27FC236}">
                <a16:creationId xmlns:a16="http://schemas.microsoft.com/office/drawing/2014/main" id="{AC0591AF-DF1B-4ECF-9769-5621584F76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30621" y="2603500"/>
            <a:ext cx="447457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33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DAD2F-CCED-47B4-9655-28F99A73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Algorithm – Deletion of a node from BST</a:t>
            </a:r>
            <a:endParaRPr lang="en-IE" sz="20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9B205FE-BD09-4AB2-894C-7C2FAA489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1659" y="2603500"/>
            <a:ext cx="6872995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92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DAD2F-CCED-47B4-9655-28F99A73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Time &amp; Space Complexity – Deletion of a node from BST</a:t>
            </a:r>
            <a:endParaRPr lang="en-IE" sz="20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87DEB3F-3764-4480-A57F-968F5062D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1081" y="2603500"/>
            <a:ext cx="42141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37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8929B-89E1-4404-98B5-0A8AB80E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Binary Search Tree (BST)</a:t>
            </a:r>
            <a:br>
              <a:rPr lang="en-IE" dirty="0"/>
            </a:br>
            <a:r>
              <a:rPr lang="en-GB" dirty="0"/>
              <a:t>What is Binary Search Tree?</a:t>
            </a:r>
            <a:endParaRPr lang="en-IE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1A0DC77-A6EC-437A-9473-3ABC8F6B2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5092" y="2603500"/>
            <a:ext cx="4106129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389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DAD2F-CCED-47B4-9655-28F99A73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Time &amp; Space Complexity – Deletion of a node from BST</a:t>
            </a:r>
            <a:endParaRPr lang="en-IE" sz="20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87DEB3F-3764-4480-A57F-968F5062D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1081" y="2603500"/>
            <a:ext cx="42141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03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DAD2F-CCED-47B4-9655-28F99A73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Algorithm - Deletion of entire BST:</a:t>
            </a:r>
            <a:endParaRPr lang="en-IE" sz="20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2DE6EBE-C4D5-448A-9C28-118BA9FAE5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Delete()</a:t>
            </a:r>
          </a:p>
          <a:p>
            <a:r>
              <a:rPr lang="en-GB" dirty="0"/>
              <a:t>  root = null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Note: If you delete the root all the entire tree is eligible for the garbage collector.</a:t>
            </a:r>
            <a:endParaRPr lang="en-IE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565B83F7-E8F4-4D91-8433-EC852E9B04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45597" y="2603500"/>
            <a:ext cx="4150644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52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DAD2F-CCED-47B4-9655-28F99A73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Time &amp; Space Complexity - Deletion of entire BST:</a:t>
            </a:r>
            <a:endParaRPr lang="en-IE" sz="20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F4365EF-AC6F-4634-9526-78E2743A55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1244" y="2740025"/>
            <a:ext cx="393382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24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DAD2F-CCED-47B4-9655-28F99A737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000" dirty="0"/>
              <a:t>Time &amp; Space Complexity of BST</a:t>
            </a:r>
            <a:endParaRPr lang="en-IE" sz="20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16F835E-9B3E-4950-A16D-918C8E790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775823"/>
            <a:ext cx="8824913" cy="307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38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8929B-89E1-4404-98B5-0A8AB80E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should we learn BST?</a:t>
            </a:r>
            <a:endParaRPr lang="en-IE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7D9B39A-F04F-4EF4-BB56-323EBA8A5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8031" y="2603500"/>
            <a:ext cx="872025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27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8929B-89E1-4404-98B5-0A8AB80E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operations of BST</a:t>
            </a:r>
            <a:endParaRPr lang="en-IE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E7F266-C57B-4E9A-866E-689BC2A0F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the common operations can be performed in BST.</a:t>
            </a:r>
          </a:p>
          <a:p>
            <a:endParaRPr lang="en-GB" dirty="0"/>
          </a:p>
          <a:p>
            <a:r>
              <a:rPr lang="en-GB" dirty="0"/>
              <a:t>Creation of BST</a:t>
            </a:r>
          </a:p>
          <a:p>
            <a:r>
              <a:rPr lang="en-GB" dirty="0"/>
              <a:t>Search for a value</a:t>
            </a:r>
          </a:p>
          <a:p>
            <a:r>
              <a:rPr lang="en-GB" dirty="0"/>
              <a:t>Traverse all nodes</a:t>
            </a:r>
          </a:p>
          <a:p>
            <a:r>
              <a:rPr lang="en-GB" dirty="0"/>
              <a:t>Insertion of a node</a:t>
            </a:r>
          </a:p>
          <a:p>
            <a:r>
              <a:rPr lang="en-GB" dirty="0"/>
              <a:t>Deletion of a node</a:t>
            </a:r>
          </a:p>
          <a:p>
            <a:r>
              <a:rPr lang="en-GB" dirty="0"/>
              <a:t>Deletion of BST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59967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8929B-89E1-4404-98B5-0A8AB80E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 - Creation of blank BST</a:t>
            </a:r>
            <a:endParaRPr lang="en-IE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E7F266-C57B-4E9A-866E-689BC2A0F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createBST</a:t>
            </a:r>
            <a:r>
              <a:rPr lang="en-GB" dirty="0"/>
              <a:t>()</a:t>
            </a:r>
          </a:p>
          <a:p>
            <a:r>
              <a:rPr lang="en-GB" dirty="0"/>
              <a:t>  Initialize Root with null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99126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8929B-89E1-4404-98B5-0A8AB80E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&amp; Space Complexity - Creation of blank BST:</a:t>
            </a:r>
            <a:endParaRPr lang="en-IE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E7F266-C57B-4E9A-866E-689BC2A0FD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createBST</a:t>
            </a:r>
            <a:r>
              <a:rPr lang="en-GB" dirty="0"/>
              <a:t>()</a:t>
            </a:r>
          </a:p>
          <a:p>
            <a:r>
              <a:rPr lang="en-GB" dirty="0"/>
              <a:t>  Initialize Root with null ------------------- O(1)</a:t>
            </a:r>
          </a:p>
          <a:p>
            <a:endParaRPr lang="en-GB" dirty="0"/>
          </a:p>
          <a:p>
            <a:r>
              <a:rPr lang="en-GB" dirty="0"/>
              <a:t>Time Complexity - O(1)</a:t>
            </a:r>
          </a:p>
          <a:p>
            <a:r>
              <a:rPr lang="en-GB" dirty="0"/>
              <a:t>Space Complexity - O(1)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06076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8929B-89E1-4404-98B5-0A8AB80E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Searching a node in BST.</a:t>
            </a:r>
            <a:endParaRPr lang="en-IE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EE7F266-C57B-4E9A-866E-689BC2A0FD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Note: The reason because we have to learn first Search a node in BST before inserting a node is that we have to search first for before inserting.</a:t>
            </a:r>
            <a:endParaRPr lang="en-IE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A12FD6A-4994-48BE-B359-949D0652B9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45231" y="2603500"/>
            <a:ext cx="415137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7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F8929B-89E1-4404-98B5-0A8AB80EB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Algorithm - Searching a node in BST</a:t>
            </a:r>
            <a:endParaRPr lang="en-IE" dirty="0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82DBF3C7-3F93-412B-8829-1502BCD4B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2767" y="2603500"/>
            <a:ext cx="8590779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346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615</Words>
  <Application>Microsoft Office PowerPoint</Application>
  <PresentationFormat>Widescreen</PresentationFormat>
  <Paragraphs>81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7" baseType="lpstr">
      <vt:lpstr>Arial</vt:lpstr>
      <vt:lpstr>Century Gothic</vt:lpstr>
      <vt:lpstr>Wingdings 3</vt:lpstr>
      <vt:lpstr>Íon - Sala da Diretoria</vt:lpstr>
      <vt:lpstr>Data Structure Algorithms</vt:lpstr>
      <vt:lpstr>Binary Search Tree (BST) What is Binary Search Tree?</vt:lpstr>
      <vt:lpstr>Binary Search Tree (BST) What is Binary Search Tree?</vt:lpstr>
      <vt:lpstr>Why should we learn BST?</vt:lpstr>
      <vt:lpstr>Common operations of BST</vt:lpstr>
      <vt:lpstr>Algorithm - Creation of blank BST</vt:lpstr>
      <vt:lpstr>Time &amp; Space Complexity - Creation of blank BST:</vt:lpstr>
      <vt:lpstr>Searching a node in BST.</vt:lpstr>
      <vt:lpstr>Algorithm - Searching a node in BST</vt:lpstr>
      <vt:lpstr>Time &amp; Space Complexity - Searching a node in BST</vt:lpstr>
      <vt:lpstr>Traversal of BST</vt:lpstr>
      <vt:lpstr>Algorithm – Pre-Order Traversal of BST</vt:lpstr>
      <vt:lpstr>Time &amp; Space Complexity – Pre-Order Traversal of BST</vt:lpstr>
      <vt:lpstr>Algorithm – ‘InOrder Traversal’ of BST</vt:lpstr>
      <vt:lpstr>Time &amp; Space Complexity – ‘InOrder Traversal’ of BST</vt:lpstr>
      <vt:lpstr>Algorithm – ‘PostOrder Traversal’ of BST</vt:lpstr>
      <vt:lpstr>Time &amp; Space Complexity – ‘PostOrder Traversal’ of BST</vt:lpstr>
      <vt:lpstr>Algorithm – ‘Level Order Traversal’ of BST</vt:lpstr>
      <vt:lpstr>Time &amp; Space Complexity – ‘Level Order Traversal’ of BST</vt:lpstr>
      <vt:lpstr>Inserting a node in BST</vt:lpstr>
      <vt:lpstr>Algorithm - Inserting a node in BST</vt:lpstr>
      <vt:lpstr>Time &amp; Space Complexity - Inserting a node in BST</vt:lpstr>
      <vt:lpstr>Deleting a Node From BST</vt:lpstr>
      <vt:lpstr>Deleting a Node From BST Case#1: Node to be deleted is leaf node </vt:lpstr>
      <vt:lpstr>Deleting a Node From BST Case#2: Node to be deleted having 1 child </vt:lpstr>
      <vt:lpstr>Deleting a Node From BST Case#3: Node to be deleted has 2 children </vt:lpstr>
      <vt:lpstr>Deleting a Node From BST Case#3: Node to be deleted has 2 children </vt:lpstr>
      <vt:lpstr>Algorithm – Deletion of a node from BST</vt:lpstr>
      <vt:lpstr>Time &amp; Space Complexity – Deletion of a node from BST</vt:lpstr>
      <vt:lpstr>Time &amp; Space Complexity – Deletion of a node from BST</vt:lpstr>
      <vt:lpstr>Algorithm - Deletion of entire BST:</vt:lpstr>
      <vt:lpstr>Time &amp; Space Complexity - Deletion of entire BST:</vt:lpstr>
      <vt:lpstr>Time &amp; Space Complexity of BST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 Algorithms</dc:title>
  <dc:creator>Mario Rodrigues</dc:creator>
  <cp:lastModifiedBy>Mario Rodrigues</cp:lastModifiedBy>
  <cp:revision>16</cp:revision>
  <dcterms:created xsi:type="dcterms:W3CDTF">2020-03-16T13:59:33Z</dcterms:created>
  <dcterms:modified xsi:type="dcterms:W3CDTF">2020-03-16T14:22:42Z</dcterms:modified>
</cp:coreProperties>
</file>